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7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21:57:17.4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57 24575,'0'-3'0,"0"-2"0,1-2 0,1-1 0,5 2 0,2-1 0,4 1 0,0-1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22:13:47.3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106 131 24575,'-1'-2'0,"-1"0"0,0 0 0,1 1 0,-1-1 0,0 1 0,0-1 0,0 1 0,0 0 0,0-1 0,0 1 0,0 0 0,0 1 0,-3-2 0,2 1 0,0 0 0,1 0 0,-1 0 0,0-1 0,1 1 0,-1-1 0,0 0 0,1 0 0,0 0 0,-3-3 0,-9-32 0,13 34 0,1 0 0,-1 0 0,0 0 0,0-1 0,0 1 0,0 0 0,-1 0 0,1 0 0,-1 1 0,1-1 0,-1 0 0,0 1 0,0-1 0,-1 1 0,1-1 0,0 1 0,-5-3 0,18 35 0,19 1 0,-26-27 0,1 0 0,-1 1 0,1-1 0,-2 1 0,1 0 0,4 6 0,-7-8 0,-1-1 0,1 0 0,0 0 0,-1 1 0,1-1 0,-1 1 0,1-1 0,-1 0 0,0 1 0,0-1 0,0 0 0,-1 1 0,1-1 0,0 1 0,-1-1 0,0 0 0,1 0 0,-1 1 0,0-1 0,-2 3 0,-14 43 0,17-92 0,-1 17 0,1-12-1365,0 23-5461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22:14:11.4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22:14:12.0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82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58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0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06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05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53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9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03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26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9115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3504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15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2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9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0.18417" TargetMode="External"/><Relationship Id="rId2" Type="http://schemas.openxmlformats.org/officeDocument/2006/relationships/hyperlink" Target="https://www.europarl.europa.eu/news/fr/press-room/20240308IPR19015/intelligence-artificielle-les-deputes-adoptent-une-legislation-historiqu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fr.wikipedia.org/wiki/David_Chavalarias" TargetMode="External"/><Relationship Id="rId4" Type="http://schemas.openxmlformats.org/officeDocument/2006/relationships/hyperlink" Target="https://arxiv.org/abs/2211.0375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44555C-9405-AAC8-5C4A-D6413931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3825"/>
            <a:ext cx="9077325" cy="65436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221A71B7-C66A-2709-8D16-765297E8222B}"/>
                  </a:ext>
                </a:extLst>
              </p14:cNvPr>
              <p14:cNvContentPartPr/>
              <p14:nvPr/>
            </p14:nvContentPartPr>
            <p14:xfrm>
              <a:off x="2411062" y="4413137"/>
              <a:ext cx="20880" cy="2088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221A71B7-C66A-2709-8D16-765297E822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5422" y="4377137"/>
                <a:ext cx="92520" cy="9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5" name="Espace réservé du contenu 4" descr="Une image contenant texte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AE4A8B89-5E5A-E166-6FCA-F054F1AE7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9468" y="0"/>
            <a:ext cx="9711956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7EB06A0-9122-138D-1981-4BD7A7FE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814" y="0"/>
            <a:ext cx="912437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9161A8C0-0E7E-F25D-40CB-F8ABAA5AAFFB}"/>
                  </a:ext>
                </a:extLst>
              </p14:cNvPr>
              <p14:cNvContentPartPr/>
              <p14:nvPr/>
            </p14:nvContentPartPr>
            <p14:xfrm>
              <a:off x="3814883" y="1031350"/>
              <a:ext cx="38520" cy="7200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9161A8C0-0E7E-F25D-40CB-F8ABAA5AAF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8763" y="1025230"/>
                <a:ext cx="50760" cy="8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noProof="0" dirty="0"/>
          </a:p>
        </p:txBody>
      </p:sp>
      <p:pic>
        <p:nvPicPr>
          <p:cNvPr id="7" name="Espace réservé du contenu 6" descr="Une image contenant texte, Police, capture d’écran, conception">
            <a:extLst>
              <a:ext uri="{FF2B5EF4-FFF2-40B4-BE49-F238E27FC236}">
                <a16:creationId xmlns:a16="http://schemas.microsoft.com/office/drawing/2014/main" id="{CEA388CF-B1AC-0E16-20B6-0FED067CD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4374"/>
            <a:ext cx="9144000" cy="760674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E66CD414-FB56-DA6F-2F16-72D027DEDC9D}"/>
                  </a:ext>
                </a:extLst>
              </p14:cNvPr>
              <p14:cNvContentPartPr/>
              <p14:nvPr/>
            </p14:nvContentPartPr>
            <p14:xfrm>
              <a:off x="601301" y="898168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E66CD414-FB56-DA6F-2F16-72D027DEDC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81" y="89204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F9D4E2B2-1E78-8349-A79F-EDF734D7D510}"/>
                  </a:ext>
                </a:extLst>
              </p14:cNvPr>
              <p14:cNvContentPartPr/>
              <p14:nvPr/>
            </p14:nvContentPartPr>
            <p14:xfrm>
              <a:off x="1018181" y="865768"/>
              <a:ext cx="36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F9D4E2B2-1E78-8349-A79F-EDF734D7D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061" y="85964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5" name="Espace réservé du contenu 4" descr="Une image contenant texte, capture d’écran, Police, logo">
            <a:extLst>
              <a:ext uri="{FF2B5EF4-FFF2-40B4-BE49-F238E27FC236}">
                <a16:creationId xmlns:a16="http://schemas.microsoft.com/office/drawing/2014/main" id="{BF35F183-FC44-6C6A-77D4-5394ECDA7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0918" y="1"/>
            <a:ext cx="9745835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texte, Visage humain, habits, personne">
            <a:extLst>
              <a:ext uri="{FF2B5EF4-FFF2-40B4-BE49-F238E27FC236}">
                <a16:creationId xmlns:a16="http://schemas.microsoft.com/office/drawing/2014/main" id="{FB2EFC14-02FB-C48A-8BD1-9DBB6986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85" b="2"/>
          <a:stretch>
            <a:fillRect/>
          </a:stretch>
        </p:blipFill>
        <p:spPr>
          <a:xfrm>
            <a:off x="-1123" y="0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habits, ordinateur, homme&#10;&#10;Le contenu généré par l’IA peut être incorrect.">
            <a:extLst>
              <a:ext uri="{FF2B5EF4-FFF2-40B4-BE49-F238E27FC236}">
                <a16:creationId xmlns:a16="http://schemas.microsoft.com/office/drawing/2014/main" id="{4BE19188-DD99-534F-2AB8-3852FC98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7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1"/>
            <a:ext cx="8249304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texte, capture d’écran, garçon, habits&#10;&#10;Le contenu généré par l’IA peut être incorrect.">
            <a:extLst>
              <a:ext uri="{FF2B5EF4-FFF2-40B4-BE49-F238E27FC236}">
                <a16:creationId xmlns:a16="http://schemas.microsoft.com/office/drawing/2014/main" id="{20BE26FB-C8AD-824C-3EEC-FF499053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107"/>
          <a:stretch>
            <a:fillRect/>
          </a:stretch>
        </p:blipFill>
        <p:spPr>
          <a:xfrm>
            <a:off x="628650" y="754148"/>
            <a:ext cx="78867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29769"/>
            <a:ext cx="825017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3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6347713" cy="1320800"/>
          </a:xfrm>
        </p:spPr>
        <p:txBody>
          <a:bodyPr/>
          <a:lstStyle/>
          <a:p>
            <a:r>
              <a:rPr lang="fr-FR" b="1" u="sng" noProof="0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3" y="708025"/>
            <a:ext cx="7839077" cy="535305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fr-FR" sz="1200" b="1" dirty="0"/>
              <a:t>La CNIL et l’encadrement de l’IA générative</a:t>
            </a:r>
            <a:endParaRPr lang="fr-FR" sz="1200" dirty="0"/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Titre :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FF0000"/>
                </a:solidFill>
              </a:rPr>
              <a:t>Comment déployer une IA générative ? La CNIL apporte de premières précisions (https://www.cnil.fr/</a:t>
            </a:r>
            <a:r>
              <a:rPr lang="fr-FR" sz="1200" dirty="0" err="1">
                <a:solidFill>
                  <a:srgbClr val="FF0000"/>
                </a:solidFill>
              </a:rPr>
              <a:t>fr</a:t>
            </a:r>
            <a:r>
              <a:rPr lang="fr-FR" sz="1200" dirty="0">
                <a:solidFill>
                  <a:srgbClr val="FF0000"/>
                </a:solidFill>
              </a:rPr>
              <a:t>/comment-deployer-une-ia-generative-la-cnil-apporte-de-premieres-précisions)</a:t>
            </a:r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Résumé :</a:t>
            </a:r>
            <a:r>
              <a:rPr lang="fr-FR" sz="1200" dirty="0"/>
              <a:t> La CNIL fournit des recommandations sur le déploiement responsable des systèmes d'IA générative, en mettant l'accent sur la protection des données personnelles et la conformité au RGPD.</a:t>
            </a:r>
          </a:p>
          <a:p>
            <a:pPr>
              <a:buFont typeface="+mj-lt"/>
              <a:buAutoNum type="arabicPeriod"/>
            </a:pPr>
            <a:r>
              <a:rPr lang="fr-FR" sz="1200" b="1" dirty="0"/>
              <a:t>Le Parlement européen et la régulation de l’IA</a:t>
            </a:r>
            <a:endParaRPr lang="fr-FR" sz="1200" dirty="0"/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Titre :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Intelligence artificielle : les députés adoptent une législation historique</a:t>
            </a:r>
            <a:endParaRPr lang="fr-FR" sz="1200" dirty="0">
              <a:solidFill>
                <a:srgbClr val="FF000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Résumé :</a:t>
            </a:r>
            <a:r>
              <a:rPr lang="fr-FR" sz="1200" dirty="0"/>
              <a:t> Le Parlement européen a adopté une législation visant à encadrer l'utilisation de l'IA, interdisant certaines pratiques inacceptables et protégeant les droits des citoyens. </a:t>
            </a:r>
          </a:p>
          <a:p>
            <a:pPr>
              <a:buFont typeface="+mj-lt"/>
              <a:buAutoNum type="arabicPeriod"/>
            </a:pPr>
            <a:r>
              <a:rPr lang="fr-FR" sz="1200" b="1" dirty="0" err="1"/>
              <a:t>OpenAI</a:t>
            </a:r>
            <a:r>
              <a:rPr lang="fr-FR" sz="1200" b="1" dirty="0"/>
              <a:t> et les biais politiques des modèles d’IA</a:t>
            </a:r>
            <a:endParaRPr lang="fr-FR" sz="1200" dirty="0"/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Titre :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Large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Language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Models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Ideology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of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their</a:t>
            </a:r>
            <a:r>
              <a:rPr lang="fr-FR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200" dirty="0" err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Creators</a:t>
            </a:r>
            <a:endParaRPr lang="fr-FR" sz="1200" dirty="0">
              <a:solidFill>
                <a:srgbClr val="FF000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Résumé :</a:t>
            </a:r>
            <a:r>
              <a:rPr lang="fr-FR" sz="1200" dirty="0"/>
              <a:t> Une étude révèle que les grands modèles de langage reflètent les idéologies de leurs créateurs, soulevant des questions sur la neutralité des IA génératives.</a:t>
            </a:r>
          </a:p>
          <a:p>
            <a:pPr>
              <a:buFont typeface="+mj-lt"/>
              <a:buAutoNum type="arabicPeriod"/>
            </a:pPr>
            <a:r>
              <a:rPr lang="fr-FR" sz="1200" b="1" dirty="0"/>
              <a:t>Les stéréotypes amplifiés par les IA génératives</a:t>
            </a:r>
            <a:endParaRPr lang="fr-FR" sz="1200" dirty="0"/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Titre :</a:t>
            </a:r>
            <a:r>
              <a:rPr lang="fr-FR" sz="1200" dirty="0"/>
              <a:t>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Easily</a:t>
            </a:r>
            <a:r>
              <a:rPr lang="fr-FR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Accessible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</a:t>
            </a:r>
            <a:r>
              <a:rPr lang="fr-FR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-to-Image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Generation</a:t>
            </a:r>
            <a:r>
              <a:rPr lang="fr-FR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Amplifies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Demographic</a:t>
            </a:r>
            <a:r>
              <a:rPr lang="fr-FR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Stereotypes</a:t>
            </a:r>
            <a:r>
              <a:rPr lang="fr-FR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Large </a:t>
            </a:r>
            <a:r>
              <a:rPr lang="fr-FR" sz="1200" dirty="0" err="1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</a:t>
            </a:r>
            <a:endParaRPr lang="fr-FR" sz="1200" dirty="0">
              <a:solidFill>
                <a:srgbClr val="FF000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Résumé :</a:t>
            </a:r>
            <a:r>
              <a:rPr lang="fr-FR" sz="1200" dirty="0"/>
              <a:t> Cette recherche démontre que les modèles de génération d'images à partir de texte amplifient les stéréotypes démographiques, posant des défis éthiques.</a:t>
            </a:r>
          </a:p>
          <a:p>
            <a:pPr>
              <a:buFont typeface="+mj-lt"/>
              <a:buAutoNum type="arabicPeriod"/>
            </a:pPr>
            <a:r>
              <a:rPr lang="fr-FR" sz="1200" b="1" dirty="0"/>
              <a:t>David </a:t>
            </a:r>
            <a:r>
              <a:rPr lang="fr-FR" sz="1200" b="1" dirty="0" err="1"/>
              <a:t>Chavalarias</a:t>
            </a:r>
            <a:r>
              <a:rPr lang="fr-FR" sz="1200" b="1" dirty="0"/>
              <a:t> sur les risques politiques de l’IA</a:t>
            </a:r>
            <a:endParaRPr lang="fr-FR" sz="1200" dirty="0"/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Titre :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</a:t>
            </a:r>
            <a:r>
              <a:rPr lang="fr-FR" sz="1200" dirty="0" err="1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Chavalarias</a:t>
            </a:r>
            <a:endParaRPr lang="fr-FR" sz="1200" dirty="0">
              <a:solidFill>
                <a:srgbClr val="FF000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fr-FR" sz="1200" i="1" dirty="0"/>
              <a:t>Résumé :</a:t>
            </a:r>
            <a:r>
              <a:rPr lang="fr-FR" sz="1200" dirty="0"/>
              <a:t> Le chercheur français alerte sur les dangers de l'IA générative pour la démocratie, notamment à travers la désinformation et la manipulation de l'opinion publique.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</TotalTime>
  <Words>243</Words>
  <Application>Microsoft Office PowerPoint</Application>
  <PresentationFormat>Affichage à l'écran (4:3)</PresentationFormat>
  <Paragraphs>16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Office Theme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Montajab MAROUF</cp:lastModifiedBy>
  <cp:revision>6</cp:revision>
  <dcterms:created xsi:type="dcterms:W3CDTF">2013-01-27T09:14:16Z</dcterms:created>
  <dcterms:modified xsi:type="dcterms:W3CDTF">2025-05-21T00:24:24Z</dcterms:modified>
  <cp:category/>
</cp:coreProperties>
</file>